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5" r:id="rId1"/>
  </p:sldMasterIdLst>
  <p:notesMasterIdLst>
    <p:notesMasterId r:id="rId46"/>
  </p:notesMasterIdLst>
  <p:sldIdLst>
    <p:sldId id="256" r:id="rId2"/>
    <p:sldId id="279" r:id="rId3"/>
    <p:sldId id="313" r:id="rId4"/>
    <p:sldId id="281" r:id="rId5"/>
    <p:sldId id="294" r:id="rId6"/>
    <p:sldId id="295" r:id="rId7"/>
    <p:sldId id="317" r:id="rId8"/>
    <p:sldId id="328" r:id="rId9"/>
    <p:sldId id="329" r:id="rId10"/>
    <p:sldId id="331" r:id="rId11"/>
    <p:sldId id="296" r:id="rId12"/>
    <p:sldId id="297" r:id="rId13"/>
    <p:sldId id="298" r:id="rId14"/>
    <p:sldId id="299" r:id="rId15"/>
    <p:sldId id="300" r:id="rId16"/>
    <p:sldId id="311" r:id="rId17"/>
    <p:sldId id="312" r:id="rId18"/>
    <p:sldId id="301" r:id="rId19"/>
    <p:sldId id="302" r:id="rId20"/>
    <p:sldId id="303" r:id="rId21"/>
    <p:sldId id="275" r:id="rId22"/>
    <p:sldId id="304" r:id="rId23"/>
    <p:sldId id="277" r:id="rId24"/>
    <p:sldId id="308" r:id="rId25"/>
    <p:sldId id="278" r:id="rId26"/>
    <p:sldId id="310" r:id="rId27"/>
    <p:sldId id="274" r:id="rId28"/>
    <p:sldId id="315" r:id="rId29"/>
    <p:sldId id="316" r:id="rId30"/>
    <p:sldId id="288" r:id="rId31"/>
    <p:sldId id="318" r:id="rId32"/>
    <p:sldId id="289" r:id="rId33"/>
    <p:sldId id="320" r:id="rId34"/>
    <p:sldId id="321" r:id="rId35"/>
    <p:sldId id="322" r:id="rId36"/>
    <p:sldId id="325" r:id="rId37"/>
    <p:sldId id="283" r:id="rId38"/>
    <p:sldId id="306" r:id="rId39"/>
    <p:sldId id="307" r:id="rId40"/>
    <p:sldId id="284" r:id="rId41"/>
    <p:sldId id="285" r:id="rId42"/>
    <p:sldId id="332" r:id="rId43"/>
    <p:sldId id="333" r:id="rId44"/>
    <p:sldId id="330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53"/>
    <p:restoredTop sz="94703"/>
  </p:normalViewPr>
  <p:slideViewPr>
    <p:cSldViewPr snapToGrid="0" snapToObjects="1">
      <p:cViewPr>
        <p:scale>
          <a:sx n="110" d="100"/>
          <a:sy n="110" d="100"/>
        </p:scale>
        <p:origin x="752" y="2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36EB4-F484-E44E-B926-67748D638B81}" type="datetimeFigureOut">
              <a:rPr lang="en-US" smtClean="0"/>
              <a:t>5/4/20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2D630-CB31-6947-A638-73B19FB0D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68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FA07B-C164-3147-9A4D-3FAE7F395571}" type="datetimeFigureOut">
              <a:rPr lang="en-US" smtClean="0"/>
              <a:t>5/4/20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74CB8-5D20-8545-B883-815D62D43142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36" r:id="rId1"/>
    <p:sldLayoutId id="2147484137" r:id="rId2"/>
    <p:sldLayoutId id="2147484138" r:id="rId3"/>
    <p:sldLayoutId id="2147484139" r:id="rId4"/>
    <p:sldLayoutId id="2147484140" r:id="rId5"/>
    <p:sldLayoutId id="2147484141" r:id="rId6"/>
    <p:sldLayoutId id="2147484142" r:id="rId7"/>
    <p:sldLayoutId id="2147484143" r:id="rId8"/>
    <p:sldLayoutId id="2147484144" r:id="rId9"/>
    <p:sldLayoutId id="2147484145" r:id="rId10"/>
    <p:sldLayoutId id="214748414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Quartz/bad-data-guid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0B8ConnGcXrv8MzE3SWtwU2NxQk0/view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B70J_H_zAWM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drive.google.com/file/d/0B8ConnGcXrv8MzE3SWtwU2NxQk0/view" TargetMode="External"/><Relationship Id="rId3" Type="http://schemas.openxmlformats.org/officeDocument/2006/relationships/hyperlink" Target="https://openrefine.org/" TargetMode="External"/><Relationship Id="rId7" Type="http://schemas.openxmlformats.org/officeDocument/2006/relationships/hyperlink" Target="http://utdataviz.cmcdonald.com/2015/02/data-cleaning-with-regular-expressions.html" TargetMode="External"/><Relationship Id="rId2" Type="http://schemas.openxmlformats.org/officeDocument/2006/relationships/hyperlink" Target="https://github.com/Quartz/bad-data-guid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gex101.com/#python" TargetMode="External"/><Relationship Id="rId5" Type="http://schemas.openxmlformats.org/officeDocument/2006/relationships/hyperlink" Target="https://github.com/sarahcnyt/data-journalism/tree/master/openrefine" TargetMode="External"/><Relationship Id="rId10" Type="http://schemas.openxmlformats.org/officeDocument/2006/relationships/hyperlink" Target="https://github.com/cjdd3b/nicar2016/tree/master/machine-learning" TargetMode="External"/><Relationship Id="rId4" Type="http://schemas.openxmlformats.org/officeDocument/2006/relationships/hyperlink" Target="https://github.com/OpenRefine/OpenRefine/wiki/External-Resources" TargetMode="External"/><Relationship Id="rId9" Type="http://schemas.openxmlformats.org/officeDocument/2006/relationships/hyperlink" Target="https://github.com/mtrpires/Advanced-Cleaning-With-Python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C3D50C-DCBE-5747-A4C5-039C146C25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1000"/>
          </a:blip>
          <a:stretch>
            <a:fillRect/>
          </a:stretch>
        </p:blipFill>
        <p:spPr>
          <a:xfrm>
            <a:off x="-596882" y="0"/>
            <a:ext cx="1027583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Cleaning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382000" cy="25400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Randy Leonard</a:t>
            </a:r>
          </a:p>
          <a:p>
            <a:r>
              <a:rPr lang="en-US" dirty="0"/>
              <a:t>Digital frameworks</a:t>
            </a:r>
          </a:p>
          <a:p>
            <a:r>
              <a:rPr lang="en-US" dirty="0"/>
              <a:t>Northwestern University </a:t>
            </a:r>
            <a:r>
              <a:rPr lang="mr-IN" dirty="0"/>
              <a:t>–</a:t>
            </a:r>
            <a:r>
              <a:rPr lang="en-US" dirty="0"/>
              <a:t> Spring 2020</a:t>
            </a:r>
          </a:p>
          <a:p>
            <a:r>
              <a:rPr lang="en-US" dirty="0" err="1"/>
              <a:t>Github.com</a:t>
            </a:r>
            <a:r>
              <a:rPr lang="en-US" dirty="0"/>
              <a:t>/randyleonard99/digitalframeworks-summer2020</a:t>
            </a:r>
          </a:p>
        </p:txBody>
      </p:sp>
    </p:spTree>
    <p:extLst>
      <p:ext uri="{BB962C8B-B14F-4D97-AF65-F5344CB8AC3E}">
        <p14:creationId xmlns:p14="http://schemas.microsoft.com/office/powerpoint/2010/main" val="3119887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CEBC8-879B-6B48-BCEE-7D25451E1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4D41B-1729-0349-A976-B4FE04B0F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400" b="1" dirty="0">
                <a:hlinkClick r:id="rId2"/>
              </a:rPr>
              <a:t>Quartz’ Guide to bad data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3760557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73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8" name="Oval 7"/>
          <p:cNvSpPr/>
          <p:nvPr/>
        </p:nvSpPr>
        <p:spPr>
          <a:xfrm>
            <a:off x="288052" y="2448585"/>
            <a:ext cx="3404245" cy="318185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9" name="Oval 8"/>
          <p:cNvSpPr/>
          <p:nvPr/>
        </p:nvSpPr>
        <p:spPr>
          <a:xfrm>
            <a:off x="3181660" y="2867593"/>
            <a:ext cx="3050728" cy="293306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80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“Good” (slash very fake) fundraising data</a:t>
            </a:r>
          </a:p>
        </p:txBody>
      </p:sp>
      <p:pic>
        <p:nvPicPr>
          <p:cNvPr id="4" name="Picture 3" descr="Screen Shot 2018-07-13 at 8.0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64" y="3018539"/>
            <a:ext cx="9021251" cy="24779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9917" y="5800657"/>
            <a:ext cx="1990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Separate fields in separate columns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26832" y="5800657"/>
            <a:ext cx="23698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States and districts formatted the same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27476" y="5526731"/>
            <a:ext cx="18592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Clean numbers (no commas, $ signs)</a:t>
            </a:r>
          </a:p>
        </p:txBody>
      </p:sp>
      <p:sp>
        <p:nvSpPr>
          <p:cNvPr id="8" name="Oval 7"/>
          <p:cNvSpPr/>
          <p:nvPr/>
        </p:nvSpPr>
        <p:spPr>
          <a:xfrm>
            <a:off x="8065442" y="2867593"/>
            <a:ext cx="1078557" cy="265913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65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that data started out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9917" y="5552919"/>
            <a:ext cx="19901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Lots mashed together for each data point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4122" y="5539825"/>
            <a:ext cx="2369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Redundant column</a:t>
            </a:r>
          </a:p>
        </p:txBody>
      </p:sp>
      <p:pic>
        <p:nvPicPr>
          <p:cNvPr id="9" name="Picture 8" descr="Screen Shot 2018-07-13 at 8.09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94340"/>
            <a:ext cx="9144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861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4" name="Picture 3" descr="Screen Shot 2018-07-13 at 8.56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7849" y="3613953"/>
            <a:ext cx="3743280" cy="289193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207849" y="6126162"/>
            <a:ext cx="2644835" cy="73183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41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First,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Always work on a COPY of your data!</a:t>
            </a:r>
          </a:p>
          <a:p>
            <a:r>
              <a:rPr lang="en-US" dirty="0"/>
              <a:t>Always keep a RECORD of what you’re doing to your data</a:t>
            </a:r>
          </a:p>
          <a:p>
            <a:r>
              <a:rPr lang="en-US" dirty="0"/>
              <a:t>Example:</a:t>
            </a:r>
          </a:p>
        </p:txBody>
      </p:sp>
      <p:pic>
        <p:nvPicPr>
          <p:cNvPr id="6" name="Picture 5" descr="Screen Shot 2018-07-13 at 8.58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48" y="4856041"/>
            <a:ext cx="6930314" cy="57470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flipV="1">
            <a:off x="3011447" y="4386501"/>
            <a:ext cx="7350871" cy="120137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25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Horizontal (aka “fat”) data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8.29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6918"/>
            <a:ext cx="9017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67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Copy + Paste (transpose)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 descr="Screen Shot 2018-07-13 at 8.29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84" y="2444652"/>
            <a:ext cx="7218632" cy="392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18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to a data 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u="sng" dirty="0"/>
              <a:t>Clean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Analyze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Present data</a:t>
            </a:r>
          </a:p>
        </p:txBody>
      </p:sp>
    </p:spTree>
    <p:extLst>
      <p:ext uri="{BB962C8B-B14F-4D97-AF65-F5344CB8AC3E}">
        <p14:creationId xmlns:p14="http://schemas.microsoft.com/office/powerpoint/2010/main" val="8568473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</a:t>
            </a:r>
          </a:p>
        </p:txBody>
      </p:sp>
      <p:pic>
        <p:nvPicPr>
          <p:cNvPr id="4" name="Picture 3" descr="Screen Shot 2018-07-13 at 8.30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705"/>
            <a:ext cx="9144000" cy="358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9117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data</a:t>
            </a:r>
          </a:p>
          <a:p>
            <a:pPr lvl="1"/>
            <a:r>
              <a:rPr lang="en-US" dirty="0"/>
              <a:t>People will sometimes just  BS what goes in there</a:t>
            </a:r>
          </a:p>
          <a:p>
            <a:endParaRPr lang="en-US" dirty="0"/>
          </a:p>
        </p:txBody>
      </p:sp>
      <p:pic>
        <p:nvPicPr>
          <p:cNvPr id="4" name="Picture 3" descr="Screen Shot 2018-07-13 at 8.31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92703"/>
            <a:ext cx="9144000" cy="134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43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Fix: Empty or put in missing indicator</a:t>
            </a:r>
          </a:p>
          <a:p>
            <a:endParaRPr lang="en-US" dirty="0"/>
          </a:p>
        </p:txBody>
      </p:sp>
      <p:pic>
        <p:nvPicPr>
          <p:cNvPr id="4" name="Picture 3" descr="Screen Shot 2018-07-13 at 8.33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773" y="2985440"/>
            <a:ext cx="3779152" cy="3224172"/>
          </a:xfrm>
          <a:prstGeom prst="rect">
            <a:avLst/>
          </a:prstGeom>
        </p:spPr>
      </p:pic>
      <p:pic>
        <p:nvPicPr>
          <p:cNvPr id="5" name="Picture 4" descr="Screen Shot 2018-07-13 at 8.32.5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62"/>
          <a:stretch/>
        </p:blipFill>
        <p:spPr>
          <a:xfrm>
            <a:off x="678939" y="2985440"/>
            <a:ext cx="3671281" cy="314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3800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Typos and/or data input inconsistency</a:t>
            </a:r>
          </a:p>
          <a:p>
            <a:endParaRPr lang="en-US" dirty="0"/>
          </a:p>
        </p:txBody>
      </p:sp>
      <p:pic>
        <p:nvPicPr>
          <p:cNvPr id="5" name="Picture 4" descr="Screen Shot 2018-07-13 at 8.48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3302"/>
            <a:ext cx="9144000" cy="119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321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Crazy outliers</a:t>
            </a:r>
          </a:p>
          <a:p>
            <a:r>
              <a:rPr lang="en-US" dirty="0"/>
              <a:t>Different formatting (letter O vs # 0)</a:t>
            </a:r>
          </a:p>
        </p:txBody>
      </p:sp>
      <p:pic>
        <p:nvPicPr>
          <p:cNvPr id="6" name="Picture 5" descr="Screen Shot 2018-07-13 at 8.48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05969"/>
            <a:ext cx="9144000" cy="125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763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Duplicates/amendments</a:t>
            </a:r>
          </a:p>
          <a:p>
            <a:endParaRPr lang="en-US" dirty="0"/>
          </a:p>
        </p:txBody>
      </p:sp>
      <p:pic>
        <p:nvPicPr>
          <p:cNvPr id="4" name="Picture 3" descr="Screen Shot 2018-07-13 at 8.51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74249"/>
            <a:ext cx="9144000" cy="154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4574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Delete whole row by right clicking on row number</a:t>
            </a:r>
          </a:p>
          <a:p>
            <a:endParaRPr lang="en-US" dirty="0"/>
          </a:p>
        </p:txBody>
      </p:sp>
      <p:pic>
        <p:nvPicPr>
          <p:cNvPr id="5" name="Picture 4" descr="Screen Shot 2018-07-13 at 8.53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01" y="2527148"/>
            <a:ext cx="6029947" cy="393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0838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broken into sections</a:t>
            </a:r>
          </a:p>
          <a:p>
            <a:endParaRPr lang="en-US" dirty="0"/>
          </a:p>
        </p:txBody>
      </p:sp>
      <p:pic>
        <p:nvPicPr>
          <p:cNvPr id="5" name="Picture 4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619"/>
            <a:ext cx="9144000" cy="393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8461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need for title up top</a:t>
            </a:r>
          </a:p>
          <a:p>
            <a:r>
              <a:rPr lang="en-US" dirty="0"/>
              <a:t>Don’t want two headers</a:t>
            </a:r>
          </a:p>
          <a:p>
            <a:r>
              <a:rPr lang="en-US" dirty="0"/>
              <a:t>If groupings are important, add one (or more) data column(s)!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 descr="Screen Shot 2018-07-13 at 9.12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4103801"/>
            <a:ext cx="6406507" cy="275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647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Better </a:t>
            </a:r>
            <a:r>
              <a:rPr lang="en-US" dirty="0">
                <a:sym typeface="Wingdings"/>
              </a:rPr>
              <a:t></a:t>
            </a:r>
            <a:endParaRPr lang="en-US" dirty="0"/>
          </a:p>
        </p:txBody>
      </p:sp>
      <p:pic>
        <p:nvPicPr>
          <p:cNvPr id="4" name="Picture 3" descr="Screen Shot 2018-07-13 at 9.15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49209"/>
            <a:ext cx="9144000" cy="2599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6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Why/when we need to clean data</a:t>
            </a:r>
          </a:p>
          <a:p>
            <a:pPr>
              <a:buFontTx/>
              <a:buChar char="-"/>
            </a:pPr>
            <a:r>
              <a:rPr lang="en-US" dirty="0"/>
              <a:t>What to watch for</a:t>
            </a:r>
          </a:p>
          <a:p>
            <a:pPr>
              <a:buFontTx/>
              <a:buChar char="-"/>
            </a:pPr>
            <a:r>
              <a:rPr lang="en-US" dirty="0"/>
              <a:t>Advanced cleaning techniques using Sublime Text and </a:t>
            </a:r>
            <a:r>
              <a:rPr lang="en-US" dirty="0" err="1"/>
              <a:t>OpenRefine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362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00" dirty="0"/>
              <a:t>Merged cells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 Shot 2018-07-13 at 9.24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6204"/>
            <a:ext cx="9144000" cy="123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3749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Unmerge and copy the value to the blank cells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Screen Shot 2018-07-13 at 9.2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2310279"/>
            <a:ext cx="8699500" cy="2400300"/>
          </a:xfrm>
          <a:prstGeom prst="rect">
            <a:avLst/>
          </a:prstGeom>
        </p:spPr>
      </p:pic>
      <p:pic>
        <p:nvPicPr>
          <p:cNvPr id="6" name="Picture 5" descr="Screen Shot 2018-07-13 at 9.26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940746"/>
            <a:ext cx="8211395" cy="164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3401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Columns that should be split into two</a:t>
            </a:r>
          </a:p>
          <a:p>
            <a:endParaRPr lang="en-US" dirty="0"/>
          </a:p>
        </p:txBody>
      </p:sp>
      <p:pic>
        <p:nvPicPr>
          <p:cNvPr id="4" name="Picture 3" descr="Screen Shot 2018-07-13 at 9.28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3961"/>
            <a:ext cx="9144000" cy="154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945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column next to it</a:t>
            </a:r>
          </a:p>
          <a:p>
            <a:endParaRPr lang="en-US" dirty="0"/>
          </a:p>
        </p:txBody>
      </p:sp>
      <p:pic>
        <p:nvPicPr>
          <p:cNvPr id="7" name="Picture 6" descr="Screen Shot 2018-07-13 at 9.31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7247"/>
            <a:ext cx="9144000" cy="298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270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to columns</a:t>
            </a:r>
          </a:p>
          <a:p>
            <a:endParaRPr lang="en-US" dirty="0"/>
          </a:p>
        </p:txBody>
      </p:sp>
      <p:pic>
        <p:nvPicPr>
          <p:cNvPr id="4" name="Picture 3" descr="Screen Shot 2018-07-13 at 9.32.2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0" r="42083" b="64222"/>
          <a:stretch/>
        </p:blipFill>
        <p:spPr>
          <a:xfrm>
            <a:off x="-1" y="2374900"/>
            <a:ext cx="8939479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961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works if data has a delimiter </a:t>
            </a:r>
            <a:r>
              <a:rPr lang="mr-IN" dirty="0"/>
              <a:t>–</a:t>
            </a:r>
            <a:r>
              <a:rPr lang="en-US" dirty="0"/>
              <a:t> something SEPARATING the data</a:t>
            </a:r>
          </a:p>
          <a:p>
            <a:endParaRPr lang="en-US" dirty="0"/>
          </a:p>
        </p:txBody>
      </p:sp>
      <p:pic>
        <p:nvPicPr>
          <p:cNvPr id="5" name="Picture 4" descr="Screen Shot 2018-07-13 at 9.34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600" y="2818496"/>
            <a:ext cx="5016500" cy="403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4480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watch out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Much better </a:t>
            </a:r>
            <a:r>
              <a:rPr lang="en-US" dirty="0">
                <a:sym typeface="Wingdings"/>
              </a:rPr>
              <a:t> 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Screen Shot 2018-07-13 at 9.35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5930"/>
            <a:ext cx="9144000" cy="139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613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do everything by hand, one at a time, but UGH</a:t>
            </a:r>
          </a:p>
        </p:txBody>
      </p:sp>
    </p:spTree>
    <p:extLst>
      <p:ext uri="{BB962C8B-B14F-4D97-AF65-F5344CB8AC3E}">
        <p14:creationId xmlns:p14="http://schemas.microsoft.com/office/powerpoint/2010/main" val="15589494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 all blanks</a:t>
            </a:r>
          </a:p>
          <a:p>
            <a:endParaRPr lang="en-US" dirty="0"/>
          </a:p>
          <a:p>
            <a:r>
              <a:rPr lang="en-US" dirty="0"/>
              <a:t>Salary data for Chicago:</a:t>
            </a:r>
          </a:p>
          <a:p>
            <a:pPr lvl="1"/>
            <a:r>
              <a:rPr lang="en-US" dirty="0"/>
              <a:t>Hours “N/A” for salaried employees</a:t>
            </a:r>
          </a:p>
          <a:p>
            <a:pPr marL="0" indent="0">
              <a:buNone/>
            </a:pPr>
            <a:r>
              <a:rPr lang="en-US" dirty="0"/>
              <a:t>Current_Employee_Names__Salaries__</a:t>
            </a:r>
            <a:r>
              <a:rPr lang="en-US" dirty="0" err="1"/>
              <a:t>and_Position_Titles.csv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0846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 then change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15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Prevents this</a:t>
            </a:r>
          </a:p>
        </p:txBody>
      </p:sp>
      <p:pic>
        <p:nvPicPr>
          <p:cNvPr id="7" name="Picture 6" descr="Screen Shot 2018-07-08 at 4.54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902" y="0"/>
            <a:ext cx="3909060" cy="6858000"/>
          </a:xfrm>
          <a:prstGeom prst="rect">
            <a:avLst/>
          </a:prstGeom>
        </p:spPr>
      </p:pic>
      <p:pic>
        <p:nvPicPr>
          <p:cNvPr id="8" name="Picture 7" descr="Screen Shot 2018-07-08 at 4.5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05" y="4112976"/>
            <a:ext cx="4504079" cy="2013187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155474" y="1806977"/>
            <a:ext cx="2081827" cy="23569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 rot="5400000">
            <a:off x="2831263" y="4010057"/>
            <a:ext cx="4870980" cy="46482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8750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and replace</a:t>
            </a:r>
          </a:p>
          <a:p>
            <a:endParaRPr lang="en-US" dirty="0"/>
          </a:p>
          <a:p>
            <a:r>
              <a:rPr lang="en-US" dirty="0"/>
              <a:t>Marijuana lobbying data:</a:t>
            </a:r>
          </a:p>
          <a:p>
            <a:pPr lvl="1"/>
            <a:r>
              <a:rPr lang="en-US" dirty="0"/>
              <a:t>Org </a:t>
            </a:r>
            <a:r>
              <a:rPr lang="en-US" dirty="0">
                <a:sym typeface="Wingdings"/>
              </a:rPr>
              <a:t> Organization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Marijuana-lobby-</a:t>
            </a:r>
            <a:r>
              <a:rPr lang="en-US" dirty="0" err="1"/>
              <a:t>namechange.csv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9834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ADVANCED find and replace</a:t>
            </a:r>
          </a:p>
          <a:p>
            <a:pPr lvl="1"/>
            <a:r>
              <a:rPr lang="en-US" dirty="0"/>
              <a:t>Regular expressions, a.k.a. regex</a:t>
            </a:r>
          </a:p>
          <a:p>
            <a:pPr marL="457200" lvl="1" indent="0">
              <a:buNone/>
            </a:pP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^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.*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</a:t>
            </a:r>
            <a:r>
              <a:rPr lang="en-US" sz="3500" dirty="0">
                <a:latin typeface="Cambria (Body)"/>
                <a:cs typeface="Cambria (Body)"/>
              </a:rPr>
              <a:t>or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    \n[A-</a:t>
            </a:r>
            <a:r>
              <a:rPr lang="en-US" sz="3500" dirty="0" err="1">
                <a:solidFill>
                  <a:srgbClr val="FF0000"/>
                </a:solidFill>
                <a:latin typeface="Cambria (Body)"/>
                <a:cs typeface="Cambria (Body)"/>
              </a:rPr>
              <a:t>Za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-z]*\t  </a:t>
            </a:r>
            <a:r>
              <a:rPr lang="en-US" sz="3500" dirty="0">
                <a:solidFill>
                  <a:srgbClr val="FFFFFF"/>
                </a:solidFill>
                <a:latin typeface="Cambria (Body)"/>
                <a:cs typeface="Cambria (Body)"/>
              </a:rPr>
              <a:t> or   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: 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"</a:t>
            </a:r>
            <a:r>
              <a:rPr lang="en-US" sz="3500" dirty="0">
                <a:solidFill>
                  <a:srgbClr val="FF0000"/>
                </a:solidFill>
                <a:latin typeface="Cambria (Body)"/>
                <a:cs typeface="Cambria (Body)"/>
              </a:rPr>
              <a:t>\d*</a:t>
            </a:r>
            <a:r>
              <a:rPr lang="mr-IN" sz="3500" dirty="0">
                <a:solidFill>
                  <a:srgbClr val="FF0000"/>
                </a:solidFill>
                <a:latin typeface="Cambria (Body)"/>
                <a:cs typeface="Cambria (Body)"/>
              </a:rPr>
              <a:t> "</a:t>
            </a:r>
            <a:endParaRPr lang="en-US" sz="3500" dirty="0">
              <a:solidFill>
                <a:srgbClr val="FF0000"/>
              </a:solidFill>
              <a:latin typeface="Cambria (Body)"/>
              <a:cs typeface="Cambria (Body)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0162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F1A1-8451-7446-AA85-BE988AD11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0792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dirty="0"/>
              <a:t>RegEx</a:t>
            </a:r>
            <a:br>
              <a:rPr lang="en-US" sz="2800" dirty="0">
                <a:hlinkClick r:id="rId2"/>
              </a:rPr>
            </a:br>
            <a:r>
              <a:rPr lang="en-US" sz="2800" dirty="0">
                <a:hlinkClick r:id="rId2"/>
              </a:rPr>
              <a:t>Cheat sheet </a:t>
            </a:r>
            <a:r>
              <a:rPr lang="en-US" sz="2800" dirty="0"/>
              <a:t>by Christian McDonald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3A78F35-1ECC-B24A-B321-626EBE02F5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6976212"/>
              </p:ext>
            </p:extLst>
          </p:nvPr>
        </p:nvGraphicFramePr>
        <p:xfrm>
          <a:off x="81022" y="1038668"/>
          <a:ext cx="8981955" cy="567436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2293">
                  <a:extLst>
                    <a:ext uri="{9D8B030D-6E8A-4147-A177-3AD203B41FA5}">
                      <a16:colId xmlns:a16="http://schemas.microsoft.com/office/drawing/2014/main" val="2303914503"/>
                    </a:ext>
                  </a:extLst>
                </a:gridCol>
                <a:gridCol w="3105036">
                  <a:extLst>
                    <a:ext uri="{9D8B030D-6E8A-4147-A177-3AD203B41FA5}">
                      <a16:colId xmlns:a16="http://schemas.microsoft.com/office/drawing/2014/main" val="1920982535"/>
                    </a:ext>
                  </a:extLst>
                </a:gridCol>
                <a:gridCol w="1359590">
                  <a:extLst>
                    <a:ext uri="{9D8B030D-6E8A-4147-A177-3AD203B41FA5}">
                      <a16:colId xmlns:a16="http://schemas.microsoft.com/office/drawing/2014/main" val="3282225075"/>
                    </a:ext>
                  </a:extLst>
                </a:gridCol>
                <a:gridCol w="3105036">
                  <a:extLst>
                    <a:ext uri="{9D8B030D-6E8A-4147-A177-3AD203B41FA5}">
                      <a16:colId xmlns:a16="http://schemas.microsoft.com/office/drawing/2014/main" val="1868525615"/>
                    </a:ext>
                  </a:extLst>
                </a:gridCol>
              </a:tblGrid>
              <a:tr h="40045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[abc]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 single character of: a, b, or c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^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Start of line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845415310"/>
                  </a:ext>
                </a:extLst>
              </a:tr>
              <a:tr h="61278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[^abc]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Any single character except: a, b, or c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$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End of line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3914231399"/>
                  </a:ext>
                </a:extLst>
              </a:tr>
              <a:tr h="61278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 dirty="0">
                          <a:effectLst/>
                        </a:rPr>
                        <a:t>[a-z]</a:t>
                      </a:r>
                      <a:endParaRPr lang="en-US" sz="1200" kern="150" dirty="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Any single character in the range a-z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\A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Start of string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998759450"/>
                  </a:ext>
                </a:extLst>
              </a:tr>
              <a:tr h="61278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[a-zA-Z]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Any single char in the range a-z or A-Z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\z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End of string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2609356180"/>
                  </a:ext>
                </a:extLst>
              </a:tr>
              <a:tr h="40045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(...)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Capture everything enclosed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.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Any single character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3009238149"/>
                  </a:ext>
                </a:extLst>
              </a:tr>
              <a:tr h="40045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(a|b)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 or b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\s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Any whitespace character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3620991987"/>
                  </a:ext>
                </a:extLst>
              </a:tr>
              <a:tr h="40045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a?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Zero or one of a (lazy)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\S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Any non-whitespace character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3698191473"/>
                  </a:ext>
                </a:extLst>
              </a:tr>
              <a:tr h="40045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a*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Zero or more of a (greedy)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\d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Any digit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2339668094"/>
                  </a:ext>
                </a:extLst>
              </a:tr>
              <a:tr h="40045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a+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One or more of a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\D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Any non-digit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2834366359"/>
                  </a:ext>
                </a:extLst>
              </a:tr>
              <a:tr h="61278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a{3}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Exactly 3 of a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\w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Any word character (letter, number, underscore)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1610096562"/>
                  </a:ext>
                </a:extLst>
              </a:tr>
              <a:tr h="40045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a{3,}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3 or more of a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\W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>
                          <a:effectLst/>
                        </a:rPr>
                        <a:t>Any non-word character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2983436994"/>
                  </a:ext>
                </a:extLst>
              </a:tr>
              <a:tr h="40045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a{3,6}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 dirty="0">
                          <a:effectLst/>
                        </a:rPr>
                        <a:t>Between 3 and 6 of a</a:t>
                      </a:r>
                      <a:endParaRPr lang="en-US" sz="1200" kern="150" dirty="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285115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kern="150">
                          <a:effectLst/>
                        </a:rPr>
                        <a:t>\b</a:t>
                      </a:r>
                      <a:endParaRPr lang="en-US" sz="1200" kern="15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50" dirty="0">
                          <a:effectLst/>
                        </a:rPr>
                        <a:t>Any word boundary</a:t>
                      </a:r>
                      <a:endParaRPr lang="en-US" sz="1200" kern="150" dirty="0">
                        <a:effectLst/>
                        <a:latin typeface="Liberation Serif"/>
                        <a:ea typeface="DejaVu Sans"/>
                        <a:cs typeface="Lohit Hindi"/>
                      </a:endParaRPr>
                    </a:p>
                  </a:txBody>
                  <a:tcPr marL="34523" marR="34523" marT="34523" marB="34523"/>
                </a:tc>
                <a:extLst>
                  <a:ext uri="{0D108BD9-81ED-4DB2-BD59-A6C34878D82A}">
                    <a16:rowId xmlns:a16="http://schemas.microsoft.com/office/drawing/2014/main" val="3015073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54007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53D89-3D2A-244D-B4B7-819B690CB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OpenRefine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525F4-5B6A-DC4F-9FFC-4F47A996E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Formerly Google Refine</a:t>
            </a:r>
          </a:p>
          <a:p>
            <a:r>
              <a:rPr lang="en-US" dirty="0"/>
              <a:t>Program to help find irregularities and patterns in data</a:t>
            </a:r>
          </a:p>
          <a:p>
            <a:r>
              <a:rPr lang="en-US" dirty="0">
                <a:hlinkClick r:id="rId2"/>
              </a:rPr>
              <a:t>Video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1499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Quartz’ Guide to bad data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OpenRefine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tutorials</a:t>
            </a:r>
            <a:r>
              <a:rPr lang="en-US" dirty="0"/>
              <a:t>, </a:t>
            </a:r>
            <a:r>
              <a:rPr lang="en-US" dirty="0">
                <a:hlinkClick r:id="rId5"/>
              </a:rPr>
              <a:t>an advanced tutorial</a:t>
            </a:r>
            <a:endParaRPr lang="en-US" dirty="0"/>
          </a:p>
          <a:p>
            <a:r>
              <a:rPr lang="en-US" dirty="0">
                <a:hlinkClick r:id="rId6"/>
              </a:rPr>
              <a:t>RegEx</a:t>
            </a:r>
            <a:r>
              <a:rPr lang="en-US" dirty="0"/>
              <a:t> (Regular expressions), </a:t>
            </a:r>
            <a:r>
              <a:rPr lang="en-US" dirty="0">
                <a:hlinkClick r:id="rId7"/>
              </a:rPr>
              <a:t>tutorial</a:t>
            </a:r>
            <a:r>
              <a:rPr lang="en-US" dirty="0"/>
              <a:t> , </a:t>
            </a:r>
            <a:r>
              <a:rPr lang="en-US" dirty="0">
                <a:hlinkClick r:id="rId8"/>
              </a:rPr>
              <a:t>cheat sheet</a:t>
            </a:r>
            <a:endParaRPr lang="en-US" dirty="0"/>
          </a:p>
          <a:p>
            <a:r>
              <a:rPr lang="en-US" dirty="0"/>
              <a:t>Python: </a:t>
            </a:r>
            <a:r>
              <a:rPr lang="en-US" dirty="0">
                <a:hlinkClick r:id="rId9"/>
              </a:rPr>
              <a:t>Advanced cleaning</a:t>
            </a:r>
            <a:r>
              <a:rPr lang="en-US" dirty="0"/>
              <a:t>, </a:t>
            </a:r>
            <a:r>
              <a:rPr lang="en-US" dirty="0">
                <a:hlinkClick r:id="rId10"/>
              </a:rPr>
              <a:t>Machine learning</a:t>
            </a: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73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let’s you turn this</a:t>
            </a:r>
          </a:p>
        </p:txBody>
      </p:sp>
      <p:pic>
        <p:nvPicPr>
          <p:cNvPr id="4" name="Picture 3" descr="Screen Shot 2018-07-13 at 7.45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401" y="2736653"/>
            <a:ext cx="5161198" cy="372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52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Into this</a:t>
            </a:r>
          </a:p>
        </p:txBody>
      </p:sp>
      <p:pic>
        <p:nvPicPr>
          <p:cNvPr id="5" name="Picture 4" descr="IMG_092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27187" y="2946157"/>
            <a:ext cx="4325394" cy="3244046"/>
          </a:xfrm>
          <a:prstGeom prst="rect">
            <a:avLst/>
          </a:prstGeom>
        </p:spPr>
      </p:pic>
      <p:pic>
        <p:nvPicPr>
          <p:cNvPr id="6" name="Picture 5" descr="IMG_092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622" y="2472779"/>
            <a:ext cx="4871178" cy="365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751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mess up if you don’t clean</a:t>
            </a:r>
          </a:p>
        </p:txBody>
      </p:sp>
      <p:pic>
        <p:nvPicPr>
          <p:cNvPr id="8" name="Picture 7" descr="Screen Shot 2018-07-15 at 9.05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245" y="2328672"/>
            <a:ext cx="2683510" cy="429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793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mess up if you don’t clean</a:t>
            </a:r>
          </a:p>
        </p:txBody>
      </p:sp>
      <p:pic>
        <p:nvPicPr>
          <p:cNvPr id="4" name="Picture 3" descr="Screen Shot 2018-07-15 at 9.06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606" y="2516330"/>
            <a:ext cx="5152113" cy="414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0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you can mess up if you don’t clean</a:t>
            </a:r>
          </a:p>
        </p:txBody>
      </p:sp>
      <p:pic>
        <p:nvPicPr>
          <p:cNvPr id="5" name="Picture 4" descr="Screen Shot 2018-07-15 at 9.08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293" y="2440552"/>
            <a:ext cx="2195308" cy="404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51887"/>
      </p:ext>
    </p:extLst>
  </p:cSld>
  <p:clrMapOvr>
    <a:masterClrMapping/>
  </p:clrMapOvr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23331</TotalTime>
  <Words>830</Words>
  <Application>Microsoft Macintosh PowerPoint</Application>
  <PresentationFormat>On-screen Show (4:3)</PresentationFormat>
  <Paragraphs>178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Cambria (Body)</vt:lpstr>
      <vt:lpstr>Corbel</vt:lpstr>
      <vt:lpstr>Liberation Serif</vt:lpstr>
      <vt:lpstr>Twilight</vt:lpstr>
      <vt:lpstr>Cleaning Data</vt:lpstr>
      <vt:lpstr>Steps to a data story</vt:lpstr>
      <vt:lpstr>Agenda</vt:lpstr>
      <vt:lpstr>Data cleaning</vt:lpstr>
      <vt:lpstr>Data cleaning</vt:lpstr>
      <vt:lpstr>Data cleaning</vt:lpstr>
      <vt:lpstr>Data cleaning</vt:lpstr>
      <vt:lpstr>Data cleaning</vt:lpstr>
      <vt:lpstr>Data cleaning</vt:lpstr>
      <vt:lpstr>PowerPoint Presentation</vt:lpstr>
      <vt:lpstr>Data examples</vt:lpstr>
      <vt:lpstr>Data examples</vt:lpstr>
      <vt:lpstr>Data examples</vt:lpstr>
      <vt:lpstr>Data examples</vt:lpstr>
      <vt:lpstr>Data examples</vt:lpstr>
      <vt:lpstr>First, a word</vt:lpstr>
      <vt:lpstr>First, a word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What to watch out for</vt:lpstr>
      <vt:lpstr>Cleaning techniques</vt:lpstr>
      <vt:lpstr>Cleaning techniques</vt:lpstr>
      <vt:lpstr>Cleaning techniques</vt:lpstr>
      <vt:lpstr>Cleaning techniques</vt:lpstr>
      <vt:lpstr>Cleaning techniques</vt:lpstr>
      <vt:lpstr>RegEx Cheat sheet by Christian McDonald</vt:lpstr>
      <vt:lpstr>OpenRefine</vt:lpstr>
      <vt:lpstr>Resources</vt:lpstr>
    </vt:vector>
  </TitlesOfParts>
  <Company>CQRC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Sean McMinn</dc:creator>
  <cp:lastModifiedBy>Randy Leonard</cp:lastModifiedBy>
  <cp:revision>108</cp:revision>
  <dcterms:created xsi:type="dcterms:W3CDTF">2018-07-03T20:07:00Z</dcterms:created>
  <dcterms:modified xsi:type="dcterms:W3CDTF">2020-05-05T22:00:55Z</dcterms:modified>
</cp:coreProperties>
</file>

<file path=docProps/thumbnail.jpeg>
</file>